
<file path=[Content_Types].xml><?xml version="1.0" encoding="utf-8"?>
<Types xmlns="http://schemas.openxmlformats.org/package/2006/content-types">
  <Default ContentType="application/vnd.openxmlformats-officedocument.spreadsheetml.sheet" Extension="xlsx"/>
  <Default ContentType="application/xml" Extension="xml"/>
  <Default ContentType="image/png" Extension="png"/>
  <Default ContentType="application/vnd.openxmlformats-package.relationships+xml" Extension="rels"/>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package.core-properties+xml" PartName="/docProps/core.xml"/>
  <Override ContentType="application/vnd.openxmlformats-officedocument.presentationml.presentation.main+xml" PartName="/ppt/presentation.xml"/>
  <Override ContentType="application/vnd.ms-office.chartcolorstyle+xml" PartName="/ppt/charts/colors1.xml"/>
  <Override ContentType="application/vnd.openxmlformats-officedocument.theme+xml" PartName="/ppt/theme/theme1.xml"/>
  <Override ContentType="application/vnd.openxmlformats-officedocument.theme+xml" PartName="/ppt/theme/theme2.xml"/>
  <Override ContentType="application/vnd.openxmlformats-officedocument.drawingml.chart+xml" PartName="/ppt/charts/chart1.xml"/>
  <Override ContentType="application/vnd.openxmlformats-officedocument.presentationml.notesSlide+xml" PartName="/ppt/notesSlides/notesSlide1.xml"/>
  <Override ContentType="application/binary" PartName="/ppt/metadata"/>
  <Override ContentType="application/vnd.openxmlformats-officedocument.presentationml.notesMaster+xml" PartName="/ppt/notesMasters/notesMaster1.xml"/>
  <Override ContentType="application/vnd.ms-office.chartstyle+xml" PartName="/ppt/charts/style1.xml"/>
  <Override ContentType="application/vnd.openxmlformats-officedocument.presentationml.presProps+xml" PartName="/ppt/presProps.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Lst>
  <p:notesMasterIdLst>
    <p:notesMasterId r:id="rId6"/>
  </p:notesMasterIdLst>
  <p:sldIdLst>
    <p:sldId id="256" r:id="rId7"/>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http://customooxmlschemas.google.com/">
      <go:slidesCustomData xmlns:go="http://customooxmlschemas.google.com/" r:id="rId8" roundtripDataSignature="AMtx7mi1QB9r3eJ4dzVHlapGdpXABzc/+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3192C9B2-0049-4F86-853F-C2E8C0AFAA6B}">
  <a:tblStyle styleId="{3192C9B2-0049-4F86-853F-C2E8C0AFAA6B}" styleName="Table_0">
    <a:wholeTbl>
      <a:tcTxStyle b="off" i="off">
        <a:font>
          <a:latin typeface="Calibri"/>
          <a:ea typeface="Calibri"/>
          <a:cs typeface="Calibri"/>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8ECF4"/>
          </a:solidFill>
        </a:fill>
      </a:tcStyle>
    </a:wholeTbl>
    <a:band1H>
      <a:tcTxStyle/>
      <a:tcStyle>
        <a:fill>
          <a:solidFill>
            <a:srgbClr val="CFD7E7"/>
          </a:solidFill>
        </a:fill>
      </a:tcStyle>
    </a:band1H>
    <a:band2H>
      <a:tcTxStyle/>
    </a:band2H>
    <a:band1V>
      <a:tcTxStyle/>
      <a:tcStyle>
        <a:fill>
          <a:solidFill>
            <a:srgbClr val="CFD7E7"/>
          </a:solidFill>
        </a:fill>
      </a:tcStyle>
    </a:band1V>
    <a:band2V>
      <a:tcTxStyle/>
    </a:band2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Calibri"/>
          <a:ea typeface="Calibri"/>
          <a:cs typeface="Calibri"/>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customschemas.google.com/relationships/presentationmetadata" Target="metadata"/></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package" Target="../embeddings/Microsoft_Excel_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Transfusion Rates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National</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Category 1</c:v>
                </c:pt>
              </c:strCache>
            </c:strRef>
          </c:cat>
          <c:val>
            <c:numRef>
              <c:f>Sheet1!$B$2</c:f>
              <c:numCache>
                <c:formatCode>0.0%</c:formatCode>
                <c:ptCount val="1"/>
                <c:pt idx="0">
                  <c:v>0.217</c:v>
                </c:pt>
              </c:numCache>
            </c:numRef>
          </c:val>
          <c:extLst>
            <c:ext xmlns:c16="http://schemas.microsoft.com/office/drawing/2014/chart" uri="{C3380CC4-5D6E-409C-BE32-E72D297353CC}">
              <c16:uniqueId val="{00000000-E915-462E-BEF3-CE14E0699CD3}"/>
            </c:ext>
          </c:extLst>
        </c:ser>
        <c:ser>
          <c:idx val="1"/>
          <c:order val="1"/>
          <c:tx>
            <c:strRef>
              <c:f>Sheet1!$C$1</c:f>
              <c:strCache>
                <c:ptCount val="1"/>
                <c:pt idx="0">
                  <c:v>Forth Valley Royal Hospital</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Category 1</c:v>
                </c:pt>
              </c:strCache>
            </c:strRef>
          </c:cat>
          <c:val>
            <c:numRef>
              <c:f>Sheet1!$C$2</c:f>
              <c:numCache>
                <c:formatCode>0.0%</c:formatCode>
                <c:ptCount val="1"/>
                <c:pt idx="0">
                  <c:v>0.107</c:v>
                </c:pt>
              </c:numCache>
            </c:numRef>
          </c:val>
          <c:extLst>
            <c:ext xmlns:c16="http://schemas.microsoft.com/office/drawing/2014/chart" uri="{C3380CC4-5D6E-409C-BE32-E72D297353CC}">
              <c16:uniqueId val="{00000001-E915-462E-BEF3-CE14E0699CD3}"/>
            </c:ext>
          </c:extLst>
        </c:ser>
        <c:dLbls>
          <c:showLegendKey val="0"/>
          <c:showVal val="0"/>
          <c:showCatName val="0"/>
          <c:showSerName val="0"/>
          <c:showPercent val="0"/>
          <c:showBubbleSize val="0"/>
        </c:dLbls>
        <c:gapWidth val="219"/>
        <c:overlap val="-27"/>
        <c:axId val="235144624"/>
        <c:axId val="235143056"/>
      </c:barChart>
      <c:catAx>
        <c:axId val="235144624"/>
        <c:scaling>
          <c:orientation val="minMax"/>
        </c:scaling>
        <c:delete val="1"/>
        <c:axPos val="b"/>
        <c:numFmt formatCode="General" sourceLinked="1"/>
        <c:majorTickMark val="none"/>
        <c:minorTickMark val="none"/>
        <c:tickLblPos val="nextTo"/>
        <c:crossAx val="235143056"/>
        <c:crosses val="autoZero"/>
        <c:auto val="1"/>
        <c:lblAlgn val="ctr"/>
        <c:lblOffset val="100"/>
        <c:noMultiLvlLbl val="0"/>
      </c:catAx>
      <c:valAx>
        <c:axId val="235143056"/>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3514462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GB"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6" name="Google Shape;86;p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7" name="Google Shape;87;p1: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3"/>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3"/>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18" name="Google Shape;18;p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1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12"/>
          <p:cNvSpPr txBox="1"/>
          <p:nvPr>
            <p:ph idx="1" type="body"/>
          </p:nvPr>
        </p:nvSpPr>
        <p:spPr>
          <a:xfrm rot="5400000">
            <a:off x="2309018" y="-251619"/>
            <a:ext cx="4525963" cy="82296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5" name="Google Shape;75;p1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13"/>
          <p:cNvSpPr txBox="1"/>
          <p:nvPr>
            <p:ph type="title"/>
          </p:nvPr>
        </p:nvSpPr>
        <p:spPr>
          <a:xfrm rot="5400000">
            <a:off x="4732337" y="2171700"/>
            <a:ext cx="5851525" cy="20574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13"/>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1" name="Google Shape;81;p1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4"/>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4" name="Google Shape;24;p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5"/>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5"/>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30" name="Google Shape;30;p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6"/>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6" name="Google Shape;36;p6"/>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7" name="Google Shape;37;p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7"/>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3" name="Google Shape;43;p7"/>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4" name="Google Shape;44;p7"/>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5" name="Google Shape;45;p7"/>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6" name="Google Shape;46;p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4" name="Shape 54"/>
        <p:cNvGrpSpPr/>
        <p:nvPr/>
      </p:nvGrpSpPr>
      <p:grpSpPr>
        <a:xfrm>
          <a:off x="0" y="0"/>
          <a:ext cx="0" cy="0"/>
          <a:chOff x="0" y="0"/>
          <a:chExt cx="0" cy="0"/>
        </a:xfrm>
      </p:grpSpPr>
      <p:sp>
        <p:nvSpPr>
          <p:cNvPr id="55" name="Google Shape;55;p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10"/>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10"/>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61" name="Google Shape;61;p10"/>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2" name="Google Shape;62;p1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1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1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11"/>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11"/>
          <p:cNvSpPr/>
          <p:nvPr>
            <p:ph idx="2" type="pic"/>
          </p:nvPr>
        </p:nvSpPr>
        <p:spPr>
          <a:xfrm>
            <a:off x="1792288" y="612775"/>
            <a:ext cx="5486400" cy="4114800"/>
          </a:xfrm>
          <a:prstGeom prst="rect">
            <a:avLst/>
          </a:prstGeom>
          <a:noFill/>
          <a:ln>
            <a:noFill/>
          </a:ln>
        </p:spPr>
        <p:txBody>
          <a:bodyPr anchorCtr="0" anchor="t" bIns="45700" lIns="91425" spcFirstLastPara="1" rIns="91425" wrap="square" tIns="45700">
            <a:normAutofit/>
          </a:bodyPr>
          <a:lstStyle>
            <a:lvl1pPr lvl="0" marR="0" rtl="0" algn="l">
              <a:spcBef>
                <a:spcPts val="64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8" name="Google Shape;68;p11"/>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9" name="Google Shape;69;p1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2"/>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Google Shape;12;p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
          <p:cNvSpPr txBox="1"/>
          <p:nvPr>
            <p:ph type="ctrTitle"/>
          </p:nvPr>
        </p:nvSpPr>
        <p:spPr>
          <a:xfrm>
            <a:off x="1676400" y="64243"/>
            <a:ext cx="6019800" cy="6858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2400"/>
              <a:buFont typeface="Calibri"/>
              <a:buNone/>
            </a:pPr>
            <a:r>
              <a:rPr b="1" lang="en-GB" sz="2400"/>
              <a:t>Restrictive Deferred Fluid Administration in Open Radical Cystectomy</a:t>
            </a:r>
            <a:endParaRPr b="1" sz="2000"/>
          </a:p>
        </p:txBody>
      </p:sp>
      <p:sp>
        <p:nvSpPr>
          <p:cNvPr id="90" name="Google Shape;90;p1"/>
          <p:cNvSpPr txBox="1"/>
          <p:nvPr/>
        </p:nvSpPr>
        <p:spPr>
          <a:xfrm>
            <a:off x="64964" y="1167071"/>
            <a:ext cx="2924175" cy="2685351"/>
          </a:xfrm>
          <a:prstGeom prst="rect">
            <a:avLst/>
          </a:prstGeom>
          <a:solidFill>
            <a:srgbClr val="DAE5F1"/>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GB" sz="1100" u="none" cap="none" strike="noStrike">
                <a:solidFill>
                  <a:schemeClr val="dk1"/>
                </a:solidFill>
                <a:latin typeface="Arial"/>
                <a:ea typeface="Arial"/>
                <a:cs typeface="Arial"/>
                <a:sym typeface="Arial"/>
              </a:rPr>
              <a:t>INTRODUCTION</a:t>
            </a:r>
            <a:endParaRPr/>
          </a:p>
          <a:p>
            <a:pPr indent="0" lvl="0" marL="0" marR="0" rtl="0" algn="just">
              <a:spcBef>
                <a:spcPts val="0"/>
              </a:spcBef>
              <a:spcAft>
                <a:spcPts val="0"/>
              </a:spcAft>
              <a:buNone/>
            </a:pPr>
            <a:r>
              <a:rPr lang="en-GB" sz="1050">
                <a:solidFill>
                  <a:schemeClr val="dk1"/>
                </a:solidFill>
                <a:latin typeface="Arial"/>
                <a:ea typeface="Arial"/>
                <a:cs typeface="Arial"/>
                <a:sym typeface="Arial"/>
              </a:rPr>
              <a:t>Open radical cystectomy is associated with significant perioperative blood loss. National data showed the median blood loss between 500-1000ml with 21.7% receiving allogenic blood transfusions, which is associated with poorer outcomes and long-term survival.</a:t>
            </a:r>
            <a:r>
              <a:rPr baseline="30000" lang="en-GB" sz="1050">
                <a:solidFill>
                  <a:schemeClr val="dk1"/>
                </a:solidFill>
                <a:latin typeface="Arial"/>
                <a:ea typeface="Arial"/>
                <a:cs typeface="Arial"/>
                <a:sym typeface="Arial"/>
              </a:rPr>
              <a:t>[1,2]</a:t>
            </a:r>
            <a:r>
              <a:rPr lang="en-GB" sz="1050">
                <a:solidFill>
                  <a:schemeClr val="dk1"/>
                </a:solidFill>
                <a:latin typeface="Arial"/>
                <a:ea typeface="Arial"/>
                <a:cs typeface="Arial"/>
                <a:sym typeface="Arial"/>
              </a:rPr>
              <a:t> </a:t>
            </a:r>
            <a:endParaRPr/>
          </a:p>
          <a:p>
            <a:pPr indent="0" lvl="0" marL="0" marR="0" rtl="0" algn="just">
              <a:spcBef>
                <a:spcPts val="0"/>
              </a:spcBef>
              <a:spcAft>
                <a:spcPts val="0"/>
              </a:spcAft>
              <a:buNone/>
            </a:pPr>
            <a:r>
              <a:t/>
            </a:r>
            <a:endParaRPr sz="1050">
              <a:solidFill>
                <a:schemeClr val="dk1"/>
              </a:solidFill>
              <a:latin typeface="Arial"/>
              <a:ea typeface="Arial"/>
              <a:cs typeface="Arial"/>
              <a:sym typeface="Arial"/>
            </a:endParaRPr>
          </a:p>
          <a:p>
            <a:pPr indent="0" lvl="0" marL="0" marR="0" rtl="0" algn="just">
              <a:spcBef>
                <a:spcPts val="0"/>
              </a:spcBef>
              <a:spcAft>
                <a:spcPts val="0"/>
              </a:spcAft>
              <a:buNone/>
            </a:pPr>
            <a:r>
              <a:rPr lang="en-GB" sz="1050">
                <a:solidFill>
                  <a:schemeClr val="dk1"/>
                </a:solidFill>
                <a:latin typeface="Arial"/>
                <a:ea typeface="Arial"/>
                <a:cs typeface="Arial"/>
                <a:sym typeface="Arial"/>
              </a:rPr>
              <a:t>Due to limited evidence, Enhanced Recovery after Surgery by Azhar et al. advocated both balanced and restricted fluid management techniques but recognised that restrictive deferred administration was associated with better outcomes.</a:t>
            </a:r>
            <a:r>
              <a:rPr baseline="30000" lang="en-GB" sz="1050">
                <a:solidFill>
                  <a:schemeClr val="dk1"/>
                </a:solidFill>
                <a:latin typeface="Arial"/>
                <a:ea typeface="Arial"/>
                <a:cs typeface="Arial"/>
                <a:sym typeface="Arial"/>
              </a:rPr>
              <a:t>[3]</a:t>
            </a:r>
            <a:r>
              <a:rPr lang="en-GB" sz="1050">
                <a:solidFill>
                  <a:schemeClr val="dk1"/>
                </a:solidFill>
                <a:latin typeface="Arial"/>
                <a:ea typeface="Arial"/>
                <a:cs typeface="Arial"/>
                <a:sym typeface="Arial"/>
              </a:rPr>
              <a:t> Therefore, we adopted this strategy to reduce perioperative blood loss and hence transfusion rates.</a:t>
            </a:r>
            <a:endParaRPr/>
          </a:p>
        </p:txBody>
      </p:sp>
      <p:sp>
        <p:nvSpPr>
          <p:cNvPr id="91" name="Google Shape;91;p1"/>
          <p:cNvSpPr txBox="1"/>
          <p:nvPr/>
        </p:nvSpPr>
        <p:spPr>
          <a:xfrm>
            <a:off x="78867" y="3968292"/>
            <a:ext cx="2910272" cy="2685351"/>
          </a:xfrm>
          <a:prstGeom prst="rect">
            <a:avLst/>
          </a:prstGeom>
          <a:solidFill>
            <a:srgbClr val="DAE5F1"/>
          </a:solid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1" lang="en-GB" sz="1100">
                <a:solidFill>
                  <a:schemeClr val="dk1"/>
                </a:solidFill>
                <a:latin typeface="Arial"/>
                <a:ea typeface="Arial"/>
                <a:cs typeface="Arial"/>
                <a:sym typeface="Arial"/>
              </a:rPr>
              <a:t>METHODS</a:t>
            </a:r>
            <a:endParaRPr/>
          </a:p>
          <a:p>
            <a:pPr indent="0" lvl="0" marL="0" marR="0" rtl="0" algn="just">
              <a:spcBef>
                <a:spcPts val="0"/>
              </a:spcBef>
              <a:spcAft>
                <a:spcPts val="0"/>
              </a:spcAft>
              <a:buNone/>
            </a:pPr>
            <a:r>
              <a:rPr lang="en-GB" sz="1050">
                <a:solidFill>
                  <a:schemeClr val="dk1"/>
                </a:solidFill>
                <a:latin typeface="Arial"/>
                <a:ea typeface="Arial"/>
                <a:cs typeface="Arial"/>
                <a:sym typeface="Arial"/>
              </a:rPr>
              <a:t>Retrospective data collection was performed for open radical cystectomy cases between 2014-2018. In restrictive deferred fluid administration strategy, during pelvic clearance, no intravenous fluids were given. Hypotension was managed with vasopressors. Upon completion of pelvic lymph node dissection, fluid resuscitation was carried out to achieve euvolaemia.</a:t>
            </a:r>
            <a:endParaRPr/>
          </a:p>
          <a:p>
            <a:pPr indent="0" lvl="0" marL="0" marR="0" rtl="0" algn="just">
              <a:spcBef>
                <a:spcPts val="0"/>
              </a:spcBef>
              <a:spcAft>
                <a:spcPts val="0"/>
              </a:spcAft>
              <a:buNone/>
            </a:pPr>
            <a:r>
              <a:t/>
            </a:r>
            <a:endParaRPr sz="1050">
              <a:solidFill>
                <a:schemeClr val="dk1"/>
              </a:solidFill>
              <a:latin typeface="Arial"/>
              <a:ea typeface="Arial"/>
              <a:cs typeface="Arial"/>
              <a:sym typeface="Arial"/>
            </a:endParaRPr>
          </a:p>
          <a:p>
            <a:pPr indent="0" lvl="0" marL="0" marR="0" rtl="0" algn="just">
              <a:spcBef>
                <a:spcPts val="0"/>
              </a:spcBef>
              <a:spcAft>
                <a:spcPts val="0"/>
              </a:spcAft>
              <a:buNone/>
            </a:pPr>
            <a:r>
              <a:rPr lang="en-GB" sz="1050">
                <a:solidFill>
                  <a:schemeClr val="dk1"/>
                </a:solidFill>
                <a:latin typeface="Arial"/>
                <a:ea typeface="Arial"/>
                <a:cs typeface="Arial"/>
                <a:sym typeface="Arial"/>
              </a:rPr>
              <a:t>Each patient had invasive blood pressure and oesophageal Doppler monitoring in addition to standard monitoring. Rectus sheath catheters were inserted prior to incision. Neuraxial techniques were not used.</a:t>
            </a:r>
            <a:endParaRPr/>
          </a:p>
        </p:txBody>
      </p:sp>
      <p:sp>
        <p:nvSpPr>
          <p:cNvPr id="92" name="Google Shape;92;p1"/>
          <p:cNvSpPr txBox="1"/>
          <p:nvPr/>
        </p:nvSpPr>
        <p:spPr>
          <a:xfrm>
            <a:off x="6181510" y="1164924"/>
            <a:ext cx="2884359" cy="1392689"/>
          </a:xfrm>
          <a:prstGeom prst="rect">
            <a:avLst/>
          </a:prstGeom>
          <a:solidFill>
            <a:srgbClr val="DAE5F1"/>
          </a:solid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1" lang="en-GB" sz="1100">
                <a:solidFill>
                  <a:schemeClr val="dk1"/>
                </a:solidFill>
                <a:latin typeface="Arial"/>
                <a:ea typeface="Arial"/>
                <a:cs typeface="Arial"/>
                <a:sym typeface="Arial"/>
              </a:rPr>
              <a:t>RESULTS</a:t>
            </a:r>
            <a:endParaRPr/>
          </a:p>
          <a:p>
            <a:pPr indent="0" lvl="0" marL="0" marR="0" rtl="0" algn="just">
              <a:spcBef>
                <a:spcPts val="0"/>
              </a:spcBef>
              <a:spcAft>
                <a:spcPts val="0"/>
              </a:spcAft>
              <a:buNone/>
            </a:pPr>
            <a:r>
              <a:rPr lang="en-GB" sz="1050">
                <a:solidFill>
                  <a:schemeClr val="dk1"/>
                </a:solidFill>
                <a:latin typeface="Arial"/>
                <a:ea typeface="Arial"/>
                <a:cs typeface="Arial"/>
                <a:sym typeface="Arial"/>
              </a:rPr>
              <a:t>50 open radical cystectomy operations were performed. 22 were excluded as they did not adopt this strategy. For the remaining 28 cases, the median blood loss was 850ml. Median haemoglobin change was -19 g/l. Perioperative blood transfusion occurred in three cases (10.7%) (Table 1).</a:t>
            </a:r>
            <a:endParaRPr sz="1050">
              <a:solidFill>
                <a:schemeClr val="dk1"/>
              </a:solidFill>
              <a:latin typeface="Arial"/>
              <a:ea typeface="Arial"/>
              <a:cs typeface="Arial"/>
              <a:sym typeface="Arial"/>
            </a:endParaRPr>
          </a:p>
        </p:txBody>
      </p:sp>
      <p:sp>
        <p:nvSpPr>
          <p:cNvPr id="93" name="Google Shape;93;p1"/>
          <p:cNvSpPr txBox="1"/>
          <p:nvPr/>
        </p:nvSpPr>
        <p:spPr>
          <a:xfrm>
            <a:off x="6194787" y="2697274"/>
            <a:ext cx="2871082" cy="1715854"/>
          </a:xfrm>
          <a:prstGeom prst="rect">
            <a:avLst/>
          </a:prstGeom>
          <a:solidFill>
            <a:srgbClr val="DAE5F1"/>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GB" sz="1100">
                <a:solidFill>
                  <a:schemeClr val="dk1"/>
                </a:solidFill>
                <a:latin typeface="Arial"/>
                <a:ea typeface="Arial"/>
                <a:cs typeface="Arial"/>
                <a:sym typeface="Arial"/>
              </a:rPr>
              <a:t>CONCLUSIONS </a:t>
            </a:r>
            <a:endParaRPr/>
          </a:p>
          <a:p>
            <a:pPr indent="0" lvl="0" marL="0" marR="0" rtl="0" algn="just">
              <a:spcBef>
                <a:spcPts val="0"/>
              </a:spcBef>
              <a:spcAft>
                <a:spcPts val="0"/>
              </a:spcAft>
              <a:buNone/>
            </a:pPr>
            <a:r>
              <a:rPr lang="en-GB" sz="1050">
                <a:solidFill>
                  <a:schemeClr val="dk1"/>
                </a:solidFill>
                <a:latin typeface="Arial"/>
                <a:ea typeface="Arial"/>
                <a:cs typeface="Arial"/>
                <a:sym typeface="Arial"/>
              </a:rPr>
              <a:t>Restrictive deferred fluid administration was associated with comparable blood loss within the national range. However, this method was associated with an absolute reduction in blood transfusion rates of 11% (Figure 1). Vasopressor usage was required in majority of the cases (89%) which suggested that vasopressors were necessary to maintain perfusion pressures.</a:t>
            </a:r>
            <a:endParaRPr baseline="30000" sz="1050">
              <a:solidFill>
                <a:schemeClr val="dk1"/>
              </a:solidFill>
              <a:latin typeface="Arial"/>
              <a:ea typeface="Arial"/>
              <a:cs typeface="Arial"/>
              <a:sym typeface="Arial"/>
            </a:endParaRPr>
          </a:p>
        </p:txBody>
      </p:sp>
      <p:sp>
        <p:nvSpPr>
          <p:cNvPr id="94" name="Google Shape;94;p1"/>
          <p:cNvSpPr txBox="1"/>
          <p:nvPr/>
        </p:nvSpPr>
        <p:spPr>
          <a:xfrm>
            <a:off x="0" y="735196"/>
            <a:ext cx="9144000" cy="4077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1" lang="en-GB" sz="1050">
                <a:solidFill>
                  <a:schemeClr val="dk1"/>
                </a:solidFill>
                <a:latin typeface="Calibri"/>
                <a:ea typeface="Calibri"/>
                <a:cs typeface="Calibri"/>
                <a:sym typeface="Calibri"/>
              </a:rPr>
              <a:t>G Gan, G Scotland, M Freer</a:t>
            </a:r>
            <a:endParaRPr b="1" baseline="30000" i="1" sz="1050">
              <a:solidFill>
                <a:schemeClr val="dk1"/>
              </a:solidFill>
              <a:latin typeface="Calibri"/>
              <a:ea typeface="Calibri"/>
              <a:cs typeface="Calibri"/>
              <a:sym typeface="Calibri"/>
            </a:endParaRPr>
          </a:p>
          <a:p>
            <a:pPr indent="0" lvl="0" marL="0" marR="0" rtl="0" algn="ctr">
              <a:spcBef>
                <a:spcPts val="0"/>
              </a:spcBef>
              <a:spcAft>
                <a:spcPts val="0"/>
              </a:spcAft>
              <a:buNone/>
            </a:pPr>
            <a:r>
              <a:rPr i="1" lang="en-GB" sz="1000">
                <a:solidFill>
                  <a:schemeClr val="dk1"/>
                </a:solidFill>
                <a:latin typeface="Calibri"/>
                <a:ea typeface="Calibri"/>
                <a:cs typeface="Calibri"/>
                <a:sym typeface="Calibri"/>
              </a:rPr>
              <a:t>Forth Valley Royal Hospital, Larbert, Scotland</a:t>
            </a:r>
            <a:endParaRPr/>
          </a:p>
        </p:txBody>
      </p:sp>
      <p:sp>
        <p:nvSpPr>
          <p:cNvPr id="95" name="Google Shape;95;p1"/>
          <p:cNvSpPr txBox="1"/>
          <p:nvPr/>
        </p:nvSpPr>
        <p:spPr>
          <a:xfrm>
            <a:off x="3091589" y="3533023"/>
            <a:ext cx="2971800" cy="24622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GB" sz="1000">
                <a:solidFill>
                  <a:srgbClr val="3F3151"/>
                </a:solidFill>
                <a:latin typeface="Calibri"/>
                <a:ea typeface="Calibri"/>
                <a:cs typeface="Calibri"/>
                <a:sym typeface="Calibri"/>
              </a:rPr>
              <a:t>Table 1:</a:t>
            </a:r>
            <a:r>
              <a:rPr b="1" lang="en-GB" sz="1000">
                <a:solidFill>
                  <a:schemeClr val="dk1"/>
                </a:solidFill>
                <a:latin typeface="Calibri"/>
                <a:ea typeface="Calibri"/>
                <a:cs typeface="Calibri"/>
                <a:sym typeface="Calibri"/>
              </a:rPr>
              <a:t> </a:t>
            </a:r>
            <a:r>
              <a:rPr lang="en-GB" sz="1000">
                <a:solidFill>
                  <a:schemeClr val="dk1"/>
                </a:solidFill>
                <a:latin typeface="Calibri"/>
                <a:ea typeface="Calibri"/>
                <a:cs typeface="Calibri"/>
                <a:sym typeface="Calibri"/>
              </a:rPr>
              <a:t>Summary of results. Hb, haemoglobin.</a:t>
            </a:r>
            <a:endParaRPr sz="1000">
              <a:solidFill>
                <a:schemeClr val="dk1"/>
              </a:solidFill>
              <a:latin typeface="Calibri"/>
              <a:ea typeface="Calibri"/>
              <a:cs typeface="Calibri"/>
              <a:sym typeface="Calibri"/>
            </a:endParaRPr>
          </a:p>
        </p:txBody>
      </p:sp>
      <p:sp>
        <p:nvSpPr>
          <p:cNvPr id="96" name="Google Shape;96;p1"/>
          <p:cNvSpPr txBox="1"/>
          <p:nvPr/>
        </p:nvSpPr>
        <p:spPr>
          <a:xfrm>
            <a:off x="3068982" y="6122804"/>
            <a:ext cx="2971800" cy="24622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GB" sz="1000">
                <a:solidFill>
                  <a:srgbClr val="3F3151"/>
                </a:solidFill>
                <a:latin typeface="Calibri"/>
                <a:ea typeface="Calibri"/>
                <a:cs typeface="Calibri"/>
                <a:sym typeface="Calibri"/>
              </a:rPr>
              <a:t>Figure 1</a:t>
            </a:r>
            <a:r>
              <a:rPr b="1" lang="en-GB" sz="1000">
                <a:solidFill>
                  <a:schemeClr val="dk1"/>
                </a:solidFill>
                <a:latin typeface="Calibri"/>
                <a:ea typeface="Calibri"/>
                <a:cs typeface="Calibri"/>
                <a:sym typeface="Calibri"/>
              </a:rPr>
              <a:t>: </a:t>
            </a:r>
            <a:r>
              <a:rPr lang="en-GB" sz="1000">
                <a:solidFill>
                  <a:schemeClr val="dk1"/>
                </a:solidFill>
                <a:latin typeface="Calibri"/>
                <a:ea typeface="Calibri"/>
                <a:cs typeface="Calibri"/>
                <a:sym typeface="Calibri"/>
              </a:rPr>
              <a:t>Transfusion rates comparison.</a:t>
            </a:r>
            <a:endParaRPr sz="1000">
              <a:solidFill>
                <a:schemeClr val="dk1"/>
              </a:solidFill>
              <a:latin typeface="Calibri"/>
              <a:ea typeface="Calibri"/>
              <a:cs typeface="Calibri"/>
              <a:sym typeface="Calibri"/>
            </a:endParaRPr>
          </a:p>
        </p:txBody>
      </p:sp>
      <p:pic>
        <p:nvPicPr>
          <p:cNvPr descr="NHS Forth Valley" id="97" name="Google Shape;97;p1"/>
          <p:cNvPicPr preferRelativeResize="0"/>
          <p:nvPr/>
        </p:nvPicPr>
        <p:blipFill rotWithShape="1">
          <a:blip r:embed="rId3">
            <a:alphaModFix/>
          </a:blip>
          <a:srcRect b="0" l="0" r="44903" t="0"/>
          <a:stretch/>
        </p:blipFill>
        <p:spPr>
          <a:xfrm>
            <a:off x="238217" y="177098"/>
            <a:ext cx="1081087" cy="762000"/>
          </a:xfrm>
          <a:prstGeom prst="rect">
            <a:avLst/>
          </a:prstGeom>
          <a:noFill/>
          <a:ln>
            <a:noFill/>
          </a:ln>
        </p:spPr>
      </p:pic>
      <p:sp>
        <p:nvSpPr>
          <p:cNvPr id="98" name="Google Shape;98;p1"/>
          <p:cNvSpPr txBox="1"/>
          <p:nvPr/>
        </p:nvSpPr>
        <p:spPr>
          <a:xfrm>
            <a:off x="6075019" y="4480426"/>
            <a:ext cx="2990850" cy="2377574"/>
          </a:xfrm>
          <a:prstGeom prst="rect">
            <a:avLst/>
          </a:prstGeom>
          <a:noFill/>
          <a:ln>
            <a:noFill/>
          </a:ln>
        </p:spPr>
        <p:txBody>
          <a:bodyPr anchorCtr="0" anchor="t" bIns="45700" lIns="91425" spcFirstLastPara="1" rIns="91425" wrap="square" tIns="45700">
            <a:spAutoFit/>
          </a:bodyPr>
          <a:lstStyle/>
          <a:p>
            <a:pPr indent="0" lvl="0" marL="0" marR="0" rtl="0" algn="l">
              <a:lnSpc>
                <a:spcPct val="110000"/>
              </a:lnSpc>
              <a:spcBef>
                <a:spcPts val="0"/>
              </a:spcBef>
              <a:spcAft>
                <a:spcPts val="0"/>
              </a:spcAft>
              <a:buNone/>
            </a:pPr>
            <a:r>
              <a:rPr b="1" lang="en-GB" sz="900" cap="none">
                <a:solidFill>
                  <a:schemeClr val="dk1"/>
                </a:solidFill>
                <a:latin typeface="Arial"/>
                <a:ea typeface="Arial"/>
                <a:cs typeface="Arial"/>
                <a:sym typeface="Arial"/>
              </a:rPr>
              <a:t>REFERENCES</a:t>
            </a:r>
            <a:endParaRPr/>
          </a:p>
          <a:p>
            <a:pPr indent="-228600" lvl="0" marL="228600" marR="0" rtl="0" algn="l">
              <a:lnSpc>
                <a:spcPct val="110000"/>
              </a:lnSpc>
              <a:spcBef>
                <a:spcPts val="0"/>
              </a:spcBef>
              <a:spcAft>
                <a:spcPts val="0"/>
              </a:spcAft>
              <a:buClr>
                <a:schemeClr val="dk1"/>
              </a:buClr>
              <a:buSzPts val="900"/>
              <a:buFont typeface="Arial"/>
              <a:buAutoNum type="arabicPeriod"/>
            </a:pPr>
            <a:r>
              <a:rPr i="1" lang="en-GB" sz="900">
                <a:solidFill>
                  <a:schemeClr val="dk1"/>
                </a:solidFill>
                <a:latin typeface="Arial"/>
                <a:ea typeface="Arial"/>
                <a:cs typeface="Arial"/>
                <a:sym typeface="Arial"/>
              </a:rPr>
              <a:t>The British Association of Urological Surgeons. Analyses of radical cystectomies performed between January 1</a:t>
            </a:r>
            <a:r>
              <a:rPr baseline="30000" i="1" lang="en-GB" sz="900">
                <a:solidFill>
                  <a:schemeClr val="dk1"/>
                </a:solidFill>
                <a:latin typeface="Arial"/>
                <a:ea typeface="Arial"/>
                <a:cs typeface="Arial"/>
                <a:sym typeface="Arial"/>
              </a:rPr>
              <a:t>st</a:t>
            </a:r>
            <a:r>
              <a:rPr i="1" lang="en-GB" sz="900">
                <a:solidFill>
                  <a:schemeClr val="dk1"/>
                </a:solidFill>
                <a:latin typeface="Arial"/>
                <a:ea typeface="Arial"/>
                <a:cs typeface="Arial"/>
                <a:sym typeface="Arial"/>
              </a:rPr>
              <a:t> and December 31</a:t>
            </a:r>
            <a:r>
              <a:rPr baseline="30000" i="1" lang="en-GB" sz="900">
                <a:solidFill>
                  <a:schemeClr val="dk1"/>
                </a:solidFill>
                <a:latin typeface="Arial"/>
                <a:ea typeface="Arial"/>
                <a:cs typeface="Arial"/>
                <a:sym typeface="Arial"/>
              </a:rPr>
              <a:t>st</a:t>
            </a:r>
            <a:r>
              <a:rPr i="1" lang="en-GB" sz="900">
                <a:solidFill>
                  <a:schemeClr val="dk1"/>
                </a:solidFill>
                <a:latin typeface="Arial"/>
                <a:ea typeface="Arial"/>
                <a:cs typeface="Arial"/>
                <a:sym typeface="Arial"/>
              </a:rPr>
              <a:t> 2014-2018. (2018).</a:t>
            </a:r>
            <a:endParaRPr/>
          </a:p>
          <a:p>
            <a:pPr indent="-228600" lvl="0" marL="228600" marR="0" rtl="0" algn="l">
              <a:lnSpc>
                <a:spcPct val="110000"/>
              </a:lnSpc>
              <a:spcBef>
                <a:spcPts val="0"/>
              </a:spcBef>
              <a:spcAft>
                <a:spcPts val="0"/>
              </a:spcAft>
              <a:buClr>
                <a:schemeClr val="dk1"/>
              </a:buClr>
              <a:buSzPts val="900"/>
              <a:buFont typeface="Arial"/>
              <a:buAutoNum type="arabicPeriod"/>
            </a:pPr>
            <a:r>
              <a:rPr i="1" lang="en-GB" sz="900">
                <a:solidFill>
                  <a:schemeClr val="dk1"/>
                </a:solidFill>
                <a:latin typeface="Arial"/>
                <a:ea typeface="Arial"/>
                <a:cs typeface="Arial"/>
                <a:sym typeface="Arial"/>
              </a:rPr>
              <a:t>Siemens DR, Jaeger MT, Wei X, Vera-Badillo F, Booth CM. Peri-operative allogenic blood transfusion and outcomes after radical cystectomy: a population-based study. World J Urol 2017;35(9):1435-42.</a:t>
            </a:r>
            <a:endParaRPr/>
          </a:p>
          <a:p>
            <a:pPr indent="-228600" lvl="0" marL="228600" marR="0" rtl="0" algn="l">
              <a:lnSpc>
                <a:spcPct val="110000"/>
              </a:lnSpc>
              <a:spcBef>
                <a:spcPts val="0"/>
              </a:spcBef>
              <a:spcAft>
                <a:spcPts val="0"/>
              </a:spcAft>
              <a:buClr>
                <a:schemeClr val="dk1"/>
              </a:buClr>
              <a:buSzPts val="900"/>
              <a:buFont typeface="Arial"/>
              <a:buAutoNum type="arabicPeriod"/>
            </a:pPr>
            <a:r>
              <a:rPr i="1" lang="en-GB" sz="900">
                <a:solidFill>
                  <a:schemeClr val="dk1"/>
                </a:solidFill>
                <a:latin typeface="Arial"/>
                <a:ea typeface="Arial"/>
                <a:cs typeface="Arial"/>
                <a:sym typeface="Arial"/>
              </a:rPr>
              <a:t>Azhar RA, Bochner B, Catto J, et al. Enhanced Recovery after Urological Surgery: A Contemporary Systemic Review of Outcomes, Key Elements and Research Needs. Eur Urol. 2016 Jul;70(1):176-187.</a:t>
            </a:r>
            <a:endParaRPr/>
          </a:p>
        </p:txBody>
      </p:sp>
      <p:graphicFrame>
        <p:nvGraphicFramePr>
          <p:cNvPr id="99" name="Google Shape;99;p1"/>
          <p:cNvGraphicFramePr/>
          <p:nvPr/>
        </p:nvGraphicFramePr>
        <p:xfrm>
          <a:off x="3068982" y="4155941"/>
          <a:ext cx="2971800" cy="1971417"/>
        </p:xfrm>
        <a:graphic>
          <a:graphicData uri="http://schemas.openxmlformats.org/drawingml/2006/chart">
            <c:chart r:id="rId4"/>
          </a:graphicData>
        </a:graphic>
      </p:graphicFrame>
      <p:graphicFrame>
        <p:nvGraphicFramePr>
          <p:cNvPr id="100" name="Google Shape;100;p1"/>
          <p:cNvGraphicFramePr/>
          <p:nvPr/>
        </p:nvGraphicFramePr>
        <p:xfrm>
          <a:off x="3091589" y="1174696"/>
          <a:ext cx="3000000" cy="3000000"/>
        </p:xfrm>
        <a:graphic>
          <a:graphicData uri="http://schemas.openxmlformats.org/drawingml/2006/table">
            <a:tbl>
              <a:tblPr bandRow="1" firstRow="1">
                <a:noFill/>
                <a:tableStyleId>{3192C9B2-0049-4F86-853F-C2E8C0AFAA6B}</a:tableStyleId>
              </a:tblPr>
              <a:tblGrid>
                <a:gridCol w="1673650"/>
                <a:gridCol w="1298150"/>
              </a:tblGrid>
              <a:tr h="2352125">
                <a:tc>
                  <a:txBody>
                    <a:bodyPr/>
                    <a:lstStyle/>
                    <a:p>
                      <a:pPr indent="0" lvl="0" marL="0" marR="0" rtl="0" algn="l">
                        <a:lnSpc>
                          <a:spcPct val="110000"/>
                        </a:lnSpc>
                        <a:spcBef>
                          <a:spcPts val="0"/>
                        </a:spcBef>
                        <a:spcAft>
                          <a:spcPts val="0"/>
                        </a:spcAft>
                        <a:buNone/>
                      </a:pPr>
                      <a:r>
                        <a:t/>
                      </a:r>
                      <a:endParaRPr b="0" sz="850" u="none" cap="none" strike="noStrike">
                        <a:solidFill>
                          <a:schemeClr val="dk1"/>
                        </a:solidFill>
                        <a:latin typeface="Arial"/>
                        <a:ea typeface="Arial"/>
                        <a:cs typeface="Arial"/>
                        <a:sym typeface="Arial"/>
                      </a:endParaRPr>
                    </a:p>
                    <a:p>
                      <a:pPr indent="0" lvl="0" marL="0" marR="0" rtl="0" algn="l">
                        <a:lnSpc>
                          <a:spcPct val="110000"/>
                        </a:lnSpc>
                        <a:spcBef>
                          <a:spcPts val="0"/>
                        </a:spcBef>
                        <a:spcAft>
                          <a:spcPts val="0"/>
                        </a:spcAft>
                        <a:buNone/>
                      </a:pPr>
                      <a:r>
                        <a:rPr b="0" lang="en-GB" sz="850" u="none" cap="none" strike="noStrike">
                          <a:solidFill>
                            <a:schemeClr val="dk1"/>
                          </a:solidFill>
                          <a:latin typeface="Arial"/>
                          <a:ea typeface="Arial"/>
                          <a:cs typeface="Arial"/>
                          <a:sym typeface="Arial"/>
                        </a:rPr>
                        <a:t>Operations Performed</a:t>
                      </a:r>
                      <a:endParaRPr/>
                    </a:p>
                    <a:p>
                      <a:pPr indent="0" lvl="0" marL="0" marR="0" rtl="0" algn="l">
                        <a:lnSpc>
                          <a:spcPct val="110000"/>
                        </a:lnSpc>
                        <a:spcBef>
                          <a:spcPts val="0"/>
                        </a:spcBef>
                        <a:spcAft>
                          <a:spcPts val="0"/>
                        </a:spcAft>
                        <a:buNone/>
                      </a:pPr>
                      <a:r>
                        <a:rPr b="0" lang="en-GB" sz="850" u="none" cap="none" strike="noStrike">
                          <a:solidFill>
                            <a:schemeClr val="dk1"/>
                          </a:solidFill>
                          <a:latin typeface="Arial"/>
                          <a:ea typeface="Arial"/>
                          <a:cs typeface="Arial"/>
                          <a:sym typeface="Arial"/>
                        </a:rPr>
                        <a:t>Included</a:t>
                      </a:r>
                      <a:endParaRPr/>
                    </a:p>
                    <a:p>
                      <a:pPr indent="0" lvl="0" marL="0" marR="0" rtl="0" algn="l">
                        <a:lnSpc>
                          <a:spcPct val="110000"/>
                        </a:lnSpc>
                        <a:spcBef>
                          <a:spcPts val="0"/>
                        </a:spcBef>
                        <a:spcAft>
                          <a:spcPts val="0"/>
                        </a:spcAft>
                        <a:buNone/>
                      </a:pPr>
                      <a:r>
                        <a:rPr b="0" lang="en-GB" sz="850" u="none" cap="none" strike="noStrike">
                          <a:solidFill>
                            <a:schemeClr val="dk1"/>
                          </a:solidFill>
                          <a:latin typeface="Arial"/>
                          <a:ea typeface="Arial"/>
                          <a:cs typeface="Arial"/>
                          <a:sym typeface="Arial"/>
                        </a:rPr>
                        <a:t>Excluded</a:t>
                      </a:r>
                      <a:endParaRPr/>
                    </a:p>
                    <a:p>
                      <a:pPr indent="0" lvl="0" marL="0" marR="0" rtl="0" algn="l">
                        <a:lnSpc>
                          <a:spcPct val="110000"/>
                        </a:lnSpc>
                        <a:spcBef>
                          <a:spcPts val="0"/>
                        </a:spcBef>
                        <a:spcAft>
                          <a:spcPts val="0"/>
                        </a:spcAft>
                        <a:buNone/>
                      </a:pPr>
                      <a:r>
                        <a:t/>
                      </a:r>
                      <a:endParaRPr b="0" sz="850" u="none" cap="none" strike="noStrike">
                        <a:solidFill>
                          <a:schemeClr val="dk1"/>
                        </a:solidFill>
                        <a:latin typeface="Arial"/>
                        <a:ea typeface="Arial"/>
                        <a:cs typeface="Arial"/>
                        <a:sym typeface="Arial"/>
                      </a:endParaRPr>
                    </a:p>
                    <a:p>
                      <a:pPr indent="0" lvl="0" marL="0" marR="0" rtl="0" algn="l">
                        <a:lnSpc>
                          <a:spcPct val="110000"/>
                        </a:lnSpc>
                        <a:spcBef>
                          <a:spcPts val="0"/>
                        </a:spcBef>
                        <a:spcAft>
                          <a:spcPts val="0"/>
                        </a:spcAft>
                        <a:buNone/>
                      </a:pPr>
                      <a:r>
                        <a:rPr b="0" lang="en-GB" sz="850" u="none" cap="none" strike="noStrike">
                          <a:solidFill>
                            <a:schemeClr val="dk1"/>
                          </a:solidFill>
                          <a:latin typeface="Arial"/>
                          <a:ea typeface="Arial"/>
                          <a:cs typeface="Arial"/>
                          <a:sym typeface="Arial"/>
                        </a:rPr>
                        <a:t>Median Hb Change (Range)</a:t>
                      </a:r>
                      <a:endParaRPr/>
                    </a:p>
                    <a:p>
                      <a:pPr indent="0" lvl="0" marL="0" marR="0" rtl="0" algn="l">
                        <a:lnSpc>
                          <a:spcPct val="110000"/>
                        </a:lnSpc>
                        <a:spcBef>
                          <a:spcPts val="0"/>
                        </a:spcBef>
                        <a:spcAft>
                          <a:spcPts val="0"/>
                        </a:spcAft>
                        <a:buNone/>
                      </a:pPr>
                      <a:r>
                        <a:rPr b="0" lang="en-GB" sz="850" u="none" cap="none" strike="noStrike">
                          <a:solidFill>
                            <a:schemeClr val="dk1"/>
                          </a:solidFill>
                          <a:latin typeface="Arial"/>
                          <a:ea typeface="Arial"/>
                          <a:cs typeface="Arial"/>
                          <a:sym typeface="Arial"/>
                        </a:rPr>
                        <a:t>Median Blood Loss (Range)</a:t>
                      </a:r>
                      <a:endParaRPr/>
                    </a:p>
                    <a:p>
                      <a:pPr indent="0" lvl="0" marL="0" marR="0" rtl="0" algn="l">
                        <a:lnSpc>
                          <a:spcPct val="110000"/>
                        </a:lnSpc>
                        <a:spcBef>
                          <a:spcPts val="0"/>
                        </a:spcBef>
                        <a:spcAft>
                          <a:spcPts val="0"/>
                        </a:spcAft>
                        <a:buNone/>
                      </a:pPr>
                      <a:r>
                        <a:rPr b="0" lang="en-GB" sz="850" u="none" cap="none" strike="noStrike">
                          <a:solidFill>
                            <a:schemeClr val="dk1"/>
                          </a:solidFill>
                          <a:latin typeface="Arial"/>
                          <a:ea typeface="Arial"/>
                          <a:cs typeface="Arial"/>
                          <a:sym typeface="Arial"/>
                        </a:rPr>
                        <a:t>Perioperative Transfusion (%)</a:t>
                      </a:r>
                      <a:endParaRPr/>
                    </a:p>
                    <a:p>
                      <a:pPr indent="0" lvl="0" marL="0" marR="0" rtl="0" algn="l">
                        <a:lnSpc>
                          <a:spcPct val="110000"/>
                        </a:lnSpc>
                        <a:spcBef>
                          <a:spcPts val="0"/>
                        </a:spcBef>
                        <a:spcAft>
                          <a:spcPts val="0"/>
                        </a:spcAft>
                        <a:buNone/>
                      </a:pPr>
                      <a:r>
                        <a:t/>
                      </a:r>
                      <a:endParaRPr b="0" sz="850" u="none" cap="none" strike="noStrike">
                        <a:solidFill>
                          <a:schemeClr val="dk1"/>
                        </a:solidFill>
                        <a:latin typeface="Arial"/>
                        <a:ea typeface="Arial"/>
                        <a:cs typeface="Arial"/>
                        <a:sym typeface="Arial"/>
                      </a:endParaRPr>
                    </a:p>
                    <a:p>
                      <a:pPr indent="0" lvl="0" marL="0" marR="0" rtl="0" algn="l">
                        <a:lnSpc>
                          <a:spcPct val="110000"/>
                        </a:lnSpc>
                        <a:spcBef>
                          <a:spcPts val="0"/>
                        </a:spcBef>
                        <a:spcAft>
                          <a:spcPts val="0"/>
                        </a:spcAft>
                        <a:buNone/>
                      </a:pPr>
                      <a:r>
                        <a:rPr b="0" lang="en-GB" sz="850" u="none" cap="none" strike="noStrike">
                          <a:solidFill>
                            <a:schemeClr val="dk1"/>
                          </a:solidFill>
                          <a:latin typeface="Arial"/>
                          <a:ea typeface="Arial"/>
                          <a:cs typeface="Arial"/>
                          <a:sym typeface="Arial"/>
                        </a:rPr>
                        <a:t>Vasopressor Usage (%)</a:t>
                      </a:r>
                      <a:endParaRPr/>
                    </a:p>
                    <a:p>
                      <a:pPr indent="0" lvl="0" marL="0" marR="0" rtl="0" algn="l">
                        <a:lnSpc>
                          <a:spcPct val="110000"/>
                        </a:lnSpc>
                        <a:spcBef>
                          <a:spcPts val="0"/>
                        </a:spcBef>
                        <a:spcAft>
                          <a:spcPts val="0"/>
                        </a:spcAft>
                        <a:buNone/>
                      </a:pPr>
                      <a:r>
                        <a:rPr b="0" lang="en-GB" sz="850" u="none" cap="none" strike="noStrike">
                          <a:solidFill>
                            <a:schemeClr val="dk1"/>
                          </a:solidFill>
                          <a:latin typeface="Arial"/>
                          <a:ea typeface="Arial"/>
                          <a:cs typeface="Arial"/>
                          <a:sym typeface="Arial"/>
                        </a:rPr>
                        <a:t>     Metaraminol Bolus Only</a:t>
                      </a:r>
                      <a:endParaRPr/>
                    </a:p>
                    <a:p>
                      <a:pPr indent="0" lvl="0" marL="0" marR="0" rtl="0" algn="l">
                        <a:lnSpc>
                          <a:spcPct val="110000"/>
                        </a:lnSpc>
                        <a:spcBef>
                          <a:spcPts val="0"/>
                        </a:spcBef>
                        <a:spcAft>
                          <a:spcPts val="0"/>
                        </a:spcAft>
                        <a:buNone/>
                      </a:pPr>
                      <a:r>
                        <a:rPr b="0" lang="en-GB" sz="850" u="none" cap="none" strike="noStrike">
                          <a:solidFill>
                            <a:schemeClr val="dk1"/>
                          </a:solidFill>
                          <a:latin typeface="Arial"/>
                          <a:ea typeface="Arial"/>
                          <a:cs typeface="Arial"/>
                          <a:sym typeface="Arial"/>
                        </a:rPr>
                        <a:t>     Ephedrine Bolus Only</a:t>
                      </a:r>
                      <a:endParaRPr/>
                    </a:p>
                    <a:p>
                      <a:pPr indent="0" lvl="0" marL="0" marR="0" rtl="0" algn="l">
                        <a:lnSpc>
                          <a:spcPct val="110000"/>
                        </a:lnSpc>
                        <a:spcBef>
                          <a:spcPts val="0"/>
                        </a:spcBef>
                        <a:spcAft>
                          <a:spcPts val="0"/>
                        </a:spcAft>
                        <a:buNone/>
                      </a:pPr>
                      <a:r>
                        <a:rPr b="0" lang="en-GB" sz="850" u="none" cap="none" strike="noStrike">
                          <a:solidFill>
                            <a:schemeClr val="dk1"/>
                          </a:solidFill>
                          <a:latin typeface="Arial"/>
                          <a:ea typeface="Arial"/>
                          <a:cs typeface="Arial"/>
                          <a:sym typeface="Arial"/>
                        </a:rPr>
                        <a:t>     Metaraminol Infusion</a:t>
                      </a:r>
                      <a:endParaRPr/>
                    </a:p>
                    <a:p>
                      <a:pPr indent="0" lvl="0" marL="0" marR="0" rtl="0" algn="l">
                        <a:lnSpc>
                          <a:spcPct val="110000"/>
                        </a:lnSpc>
                        <a:spcBef>
                          <a:spcPts val="0"/>
                        </a:spcBef>
                        <a:spcAft>
                          <a:spcPts val="0"/>
                        </a:spcAft>
                        <a:buNone/>
                      </a:pPr>
                      <a:r>
                        <a:rPr b="0" lang="en-GB" sz="850" u="none" cap="none" strike="noStrike">
                          <a:solidFill>
                            <a:schemeClr val="dk1"/>
                          </a:solidFill>
                          <a:latin typeface="Arial"/>
                          <a:ea typeface="Arial"/>
                          <a:cs typeface="Arial"/>
                          <a:sym typeface="Arial"/>
                        </a:rPr>
                        <a:t>     Noradrenaline Infusion</a:t>
                      </a:r>
                      <a:endParaRPr/>
                    </a:p>
                    <a:p>
                      <a:pPr indent="0" lvl="0" marL="0" marR="0" rtl="0" algn="l">
                        <a:lnSpc>
                          <a:spcPct val="110000"/>
                        </a:lnSpc>
                        <a:spcBef>
                          <a:spcPts val="0"/>
                        </a:spcBef>
                        <a:spcAft>
                          <a:spcPts val="0"/>
                        </a:spcAft>
                        <a:buNone/>
                      </a:pPr>
                      <a:r>
                        <a:rPr b="0" lang="en-GB" sz="850" u="none" cap="none" strike="noStrike">
                          <a:solidFill>
                            <a:schemeClr val="dk1"/>
                          </a:solidFill>
                          <a:latin typeface="Arial"/>
                          <a:ea typeface="Arial"/>
                          <a:cs typeface="Arial"/>
                          <a:sym typeface="Arial"/>
                        </a:rPr>
                        <a:t>     Dopexamine Infusion</a:t>
                      </a:r>
                      <a:endParaRPr/>
                    </a:p>
                  </a:txBody>
                  <a:tcPr marT="45725" marB="45725" marR="91450" marL="91450">
                    <a:lnL cap="flat" cmpd="sng" w="12700">
                      <a:solidFill>
                        <a:schemeClr val="dk1"/>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10000"/>
                        </a:lnSpc>
                        <a:spcBef>
                          <a:spcPts val="0"/>
                        </a:spcBef>
                        <a:spcAft>
                          <a:spcPts val="0"/>
                        </a:spcAft>
                        <a:buNone/>
                      </a:pPr>
                      <a:r>
                        <a:t/>
                      </a:r>
                      <a:endParaRPr b="0" sz="850" u="none" cap="none" strike="noStrike">
                        <a:solidFill>
                          <a:schemeClr val="dk1"/>
                        </a:solidFill>
                        <a:latin typeface="Arial"/>
                        <a:ea typeface="Arial"/>
                        <a:cs typeface="Arial"/>
                        <a:sym typeface="Arial"/>
                      </a:endParaRPr>
                    </a:p>
                    <a:p>
                      <a:pPr indent="0" lvl="0" marL="0" marR="0" rtl="0" algn="l">
                        <a:lnSpc>
                          <a:spcPct val="110000"/>
                        </a:lnSpc>
                        <a:spcBef>
                          <a:spcPts val="0"/>
                        </a:spcBef>
                        <a:spcAft>
                          <a:spcPts val="0"/>
                        </a:spcAft>
                        <a:buNone/>
                      </a:pPr>
                      <a:r>
                        <a:rPr b="0" lang="en-GB" sz="850" u="none" cap="none" strike="noStrike">
                          <a:solidFill>
                            <a:schemeClr val="dk1"/>
                          </a:solidFill>
                          <a:latin typeface="Arial"/>
                          <a:ea typeface="Arial"/>
                          <a:cs typeface="Arial"/>
                          <a:sym typeface="Arial"/>
                        </a:rPr>
                        <a:t>50</a:t>
                      </a:r>
                      <a:endParaRPr/>
                    </a:p>
                    <a:p>
                      <a:pPr indent="0" lvl="0" marL="0" marR="0" rtl="0" algn="l">
                        <a:lnSpc>
                          <a:spcPct val="110000"/>
                        </a:lnSpc>
                        <a:spcBef>
                          <a:spcPts val="0"/>
                        </a:spcBef>
                        <a:spcAft>
                          <a:spcPts val="0"/>
                        </a:spcAft>
                        <a:buNone/>
                      </a:pPr>
                      <a:r>
                        <a:rPr b="0" lang="en-GB" sz="850" u="none" cap="none" strike="noStrike">
                          <a:solidFill>
                            <a:schemeClr val="dk1"/>
                          </a:solidFill>
                          <a:latin typeface="Arial"/>
                          <a:ea typeface="Arial"/>
                          <a:cs typeface="Arial"/>
                          <a:sym typeface="Arial"/>
                        </a:rPr>
                        <a:t>28</a:t>
                      </a:r>
                      <a:endParaRPr/>
                    </a:p>
                    <a:p>
                      <a:pPr indent="0" lvl="0" marL="0" marR="0" rtl="0" algn="l">
                        <a:lnSpc>
                          <a:spcPct val="110000"/>
                        </a:lnSpc>
                        <a:spcBef>
                          <a:spcPts val="0"/>
                        </a:spcBef>
                        <a:spcAft>
                          <a:spcPts val="0"/>
                        </a:spcAft>
                        <a:buNone/>
                      </a:pPr>
                      <a:r>
                        <a:rPr b="0" lang="en-GB" sz="850" u="none" cap="none" strike="noStrike">
                          <a:solidFill>
                            <a:schemeClr val="dk1"/>
                          </a:solidFill>
                          <a:latin typeface="Arial"/>
                          <a:ea typeface="Arial"/>
                          <a:cs typeface="Arial"/>
                          <a:sym typeface="Arial"/>
                        </a:rPr>
                        <a:t>22</a:t>
                      </a:r>
                      <a:endParaRPr/>
                    </a:p>
                    <a:p>
                      <a:pPr indent="0" lvl="0" marL="0" marR="0" rtl="0" algn="l">
                        <a:lnSpc>
                          <a:spcPct val="110000"/>
                        </a:lnSpc>
                        <a:spcBef>
                          <a:spcPts val="0"/>
                        </a:spcBef>
                        <a:spcAft>
                          <a:spcPts val="0"/>
                        </a:spcAft>
                        <a:buNone/>
                      </a:pPr>
                      <a:r>
                        <a:t/>
                      </a:r>
                      <a:endParaRPr b="0" sz="850" u="none" cap="none" strike="noStrike">
                        <a:solidFill>
                          <a:schemeClr val="dk1"/>
                        </a:solidFill>
                        <a:latin typeface="Arial"/>
                        <a:ea typeface="Arial"/>
                        <a:cs typeface="Arial"/>
                        <a:sym typeface="Arial"/>
                      </a:endParaRPr>
                    </a:p>
                    <a:p>
                      <a:pPr indent="0" lvl="0" marL="0" marR="0" rtl="0" algn="l">
                        <a:lnSpc>
                          <a:spcPct val="110000"/>
                        </a:lnSpc>
                        <a:spcBef>
                          <a:spcPts val="0"/>
                        </a:spcBef>
                        <a:spcAft>
                          <a:spcPts val="0"/>
                        </a:spcAft>
                        <a:buNone/>
                      </a:pPr>
                      <a:r>
                        <a:rPr b="0" lang="en-GB" sz="850" u="none" cap="none" strike="noStrike">
                          <a:solidFill>
                            <a:schemeClr val="dk1"/>
                          </a:solidFill>
                          <a:latin typeface="Arial"/>
                          <a:ea typeface="Arial"/>
                          <a:cs typeface="Arial"/>
                          <a:sym typeface="Arial"/>
                        </a:rPr>
                        <a:t>-19 g/l (-40 – 9g/l)</a:t>
                      </a:r>
                      <a:endParaRPr/>
                    </a:p>
                    <a:p>
                      <a:pPr indent="0" lvl="0" marL="0" marR="0" rtl="0" algn="l">
                        <a:lnSpc>
                          <a:spcPct val="110000"/>
                        </a:lnSpc>
                        <a:spcBef>
                          <a:spcPts val="0"/>
                        </a:spcBef>
                        <a:spcAft>
                          <a:spcPts val="0"/>
                        </a:spcAft>
                        <a:buNone/>
                      </a:pPr>
                      <a:r>
                        <a:rPr b="0" lang="en-GB" sz="850" u="none" cap="none" strike="noStrike">
                          <a:solidFill>
                            <a:schemeClr val="dk1"/>
                          </a:solidFill>
                          <a:latin typeface="Arial"/>
                          <a:ea typeface="Arial"/>
                          <a:cs typeface="Arial"/>
                          <a:sym typeface="Arial"/>
                        </a:rPr>
                        <a:t>850ml (250 – 1665ml)</a:t>
                      </a:r>
                      <a:endParaRPr/>
                    </a:p>
                    <a:p>
                      <a:pPr indent="0" lvl="0" marL="0" marR="0" rtl="0" algn="l">
                        <a:lnSpc>
                          <a:spcPct val="110000"/>
                        </a:lnSpc>
                        <a:spcBef>
                          <a:spcPts val="0"/>
                        </a:spcBef>
                        <a:spcAft>
                          <a:spcPts val="0"/>
                        </a:spcAft>
                        <a:buNone/>
                      </a:pPr>
                      <a:r>
                        <a:rPr b="0" lang="en-GB" sz="850" u="none" cap="none" strike="noStrike">
                          <a:solidFill>
                            <a:schemeClr val="dk1"/>
                          </a:solidFill>
                          <a:latin typeface="Arial"/>
                          <a:ea typeface="Arial"/>
                          <a:cs typeface="Arial"/>
                          <a:sym typeface="Arial"/>
                        </a:rPr>
                        <a:t>3 (10.7%)</a:t>
                      </a:r>
                      <a:endParaRPr/>
                    </a:p>
                    <a:p>
                      <a:pPr indent="0" lvl="0" marL="0" marR="0" rtl="0" algn="l">
                        <a:lnSpc>
                          <a:spcPct val="110000"/>
                        </a:lnSpc>
                        <a:spcBef>
                          <a:spcPts val="0"/>
                        </a:spcBef>
                        <a:spcAft>
                          <a:spcPts val="0"/>
                        </a:spcAft>
                        <a:buNone/>
                      </a:pPr>
                      <a:r>
                        <a:t/>
                      </a:r>
                      <a:endParaRPr b="0" sz="850" u="none" cap="none" strike="noStrike">
                        <a:solidFill>
                          <a:schemeClr val="dk1"/>
                        </a:solidFill>
                        <a:latin typeface="Arial"/>
                        <a:ea typeface="Arial"/>
                        <a:cs typeface="Arial"/>
                        <a:sym typeface="Arial"/>
                      </a:endParaRPr>
                    </a:p>
                    <a:p>
                      <a:pPr indent="0" lvl="0" marL="0" marR="0" rtl="0" algn="l">
                        <a:lnSpc>
                          <a:spcPct val="110000"/>
                        </a:lnSpc>
                        <a:spcBef>
                          <a:spcPts val="0"/>
                        </a:spcBef>
                        <a:spcAft>
                          <a:spcPts val="0"/>
                        </a:spcAft>
                        <a:buNone/>
                      </a:pPr>
                      <a:r>
                        <a:rPr b="0" lang="en-GB" sz="850" u="none" cap="none" strike="noStrike">
                          <a:solidFill>
                            <a:schemeClr val="dk1"/>
                          </a:solidFill>
                          <a:latin typeface="Arial"/>
                          <a:ea typeface="Arial"/>
                          <a:cs typeface="Arial"/>
                          <a:sym typeface="Arial"/>
                        </a:rPr>
                        <a:t>25 (89.3%)</a:t>
                      </a:r>
                      <a:endParaRPr/>
                    </a:p>
                    <a:p>
                      <a:pPr indent="0" lvl="0" marL="0" marR="0" rtl="0" algn="l">
                        <a:lnSpc>
                          <a:spcPct val="110000"/>
                        </a:lnSpc>
                        <a:spcBef>
                          <a:spcPts val="0"/>
                        </a:spcBef>
                        <a:spcAft>
                          <a:spcPts val="0"/>
                        </a:spcAft>
                        <a:buNone/>
                      </a:pPr>
                      <a:r>
                        <a:rPr b="0" lang="en-GB" sz="850" u="none" cap="none" strike="noStrike">
                          <a:solidFill>
                            <a:schemeClr val="dk1"/>
                          </a:solidFill>
                          <a:latin typeface="Arial"/>
                          <a:ea typeface="Arial"/>
                          <a:cs typeface="Arial"/>
                          <a:sym typeface="Arial"/>
                        </a:rPr>
                        <a:t>16</a:t>
                      </a:r>
                      <a:endParaRPr/>
                    </a:p>
                    <a:p>
                      <a:pPr indent="0" lvl="0" marL="0" marR="0" rtl="0" algn="l">
                        <a:lnSpc>
                          <a:spcPct val="110000"/>
                        </a:lnSpc>
                        <a:spcBef>
                          <a:spcPts val="0"/>
                        </a:spcBef>
                        <a:spcAft>
                          <a:spcPts val="0"/>
                        </a:spcAft>
                        <a:buNone/>
                      </a:pPr>
                      <a:r>
                        <a:rPr b="0" lang="en-GB" sz="850" u="none" cap="none" strike="noStrike">
                          <a:solidFill>
                            <a:schemeClr val="dk1"/>
                          </a:solidFill>
                          <a:latin typeface="Arial"/>
                          <a:ea typeface="Arial"/>
                          <a:cs typeface="Arial"/>
                          <a:sym typeface="Arial"/>
                        </a:rPr>
                        <a:t>1</a:t>
                      </a:r>
                      <a:endParaRPr/>
                    </a:p>
                    <a:p>
                      <a:pPr indent="0" lvl="0" marL="0" marR="0" rtl="0" algn="l">
                        <a:lnSpc>
                          <a:spcPct val="110000"/>
                        </a:lnSpc>
                        <a:spcBef>
                          <a:spcPts val="0"/>
                        </a:spcBef>
                        <a:spcAft>
                          <a:spcPts val="0"/>
                        </a:spcAft>
                        <a:buNone/>
                      </a:pPr>
                      <a:r>
                        <a:rPr b="0" lang="en-GB" sz="850" u="none" cap="none" strike="noStrike">
                          <a:solidFill>
                            <a:schemeClr val="dk1"/>
                          </a:solidFill>
                          <a:latin typeface="Arial"/>
                          <a:ea typeface="Arial"/>
                          <a:cs typeface="Arial"/>
                          <a:sym typeface="Arial"/>
                        </a:rPr>
                        <a:t>6</a:t>
                      </a:r>
                      <a:endParaRPr/>
                    </a:p>
                    <a:p>
                      <a:pPr indent="0" lvl="0" marL="0" marR="0" rtl="0" algn="l">
                        <a:lnSpc>
                          <a:spcPct val="110000"/>
                        </a:lnSpc>
                        <a:spcBef>
                          <a:spcPts val="0"/>
                        </a:spcBef>
                        <a:spcAft>
                          <a:spcPts val="0"/>
                        </a:spcAft>
                        <a:buNone/>
                      </a:pPr>
                      <a:r>
                        <a:rPr b="0" lang="en-GB" sz="850" u="none" cap="none" strike="noStrike">
                          <a:solidFill>
                            <a:schemeClr val="dk1"/>
                          </a:solidFill>
                          <a:latin typeface="Arial"/>
                          <a:ea typeface="Arial"/>
                          <a:cs typeface="Arial"/>
                          <a:sym typeface="Arial"/>
                        </a:rPr>
                        <a:t>1</a:t>
                      </a:r>
                      <a:endParaRPr/>
                    </a:p>
                    <a:p>
                      <a:pPr indent="0" lvl="0" marL="0" marR="0" rtl="0" algn="l">
                        <a:lnSpc>
                          <a:spcPct val="110000"/>
                        </a:lnSpc>
                        <a:spcBef>
                          <a:spcPts val="0"/>
                        </a:spcBef>
                        <a:spcAft>
                          <a:spcPts val="0"/>
                        </a:spcAft>
                        <a:buNone/>
                      </a:pPr>
                      <a:r>
                        <a:rPr b="0" lang="en-GB" sz="850" u="none" cap="none" strike="noStrike">
                          <a:solidFill>
                            <a:schemeClr val="dk1"/>
                          </a:solidFill>
                          <a:latin typeface="Arial"/>
                          <a:ea typeface="Arial"/>
                          <a:cs typeface="Arial"/>
                          <a:sym typeface="Arial"/>
                        </a:rPr>
                        <a:t>1</a:t>
                      </a:r>
                      <a:endParaRPr/>
                    </a:p>
                  </a:txBody>
                  <a:tcPr marT="45725" marB="45725" marR="91450" marL="91450">
                    <a:lnL cap="flat" cmpd="sng" w="9525">
                      <a:solidFill>
                        <a:srgbClr val="000000">
                          <a:alpha val="0"/>
                        </a:srgbClr>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2011-04-09T22:09:39Z</dcterms:created>
  <dc:creator>Stefanie</dc:creator>
</cp:coreProperties>
</file>